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90" r:id="rId10"/>
    <p:sldId id="264" r:id="rId11"/>
    <p:sldId id="265" r:id="rId12"/>
    <p:sldId id="266" r:id="rId13"/>
    <p:sldId id="267" r:id="rId14"/>
    <p:sldId id="287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9" r:id="rId32"/>
    <p:sldId id="286" r:id="rId33"/>
  </p:sldIdLst>
  <p:sldSz cx="13004800" cy="9753600"/>
  <p:notesSz cx="6858000" cy="9144000"/>
  <p:defaultTextStyle>
    <a:lvl1pPr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1pPr>
    <a:lvl2pPr indent="2286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2pPr>
    <a:lvl3pPr indent="4572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3pPr>
    <a:lvl4pPr indent="6858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4pPr>
    <a:lvl5pPr indent="9144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5pPr>
    <a:lvl6pPr indent="11430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6pPr>
    <a:lvl7pPr indent="13716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7pPr>
    <a:lvl8pPr indent="16002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8pPr>
    <a:lvl9pPr indent="1828800" algn="ctr" defTabSz="584200">
      <a:defRPr sz="4000">
        <a:solidFill>
          <a:srgbClr val="625B48"/>
        </a:solidFill>
        <a:latin typeface="+mn-lt"/>
        <a:ea typeface="+mn-ea"/>
        <a:cs typeface="+mn-cs"/>
        <a:sym typeface="Dido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ECDEB5"/>
          </a:solidFill>
        </a:fill>
      </a:tcStyle>
    </a:wholeTbl>
    <a:band2H>
      <a:tcTxStyle/>
      <a:tcStyle>
        <a:tcBdr/>
        <a:fill>
          <a:solidFill>
            <a:srgbClr val="E7D4AC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353528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DCCAAB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25400" cap="flat">
              <a:solidFill>
                <a:srgbClr val="353528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ECDEB5">
              <a:alpha val="64999"/>
            </a:srgbClr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353528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DCCAA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F6F6F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solidFill>
                <a:srgbClr val="6F6F6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FBA">
              <a:alpha val="64999"/>
            </a:srgbClr>
          </a:solidFill>
        </a:fill>
      </a:tcStyle>
    </a:wholeTbl>
    <a:band2H>
      <a:tcTxStyle/>
      <a:tcStyle>
        <a:tcBdr/>
        <a:fill>
          <a:solidFill>
            <a:srgbClr val="E3D3A5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6F6F6F"/>
              </a:solidFill>
              <a:prstDash val="solid"/>
              <a:miter lim="400000"/>
            </a:ln>
          </a:left>
          <a:right>
            <a:ln w="12700" cap="flat">
              <a:solidFill>
                <a:srgbClr val="6F6F6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5CEA8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0503C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FBA">
              <a:alpha val="64999"/>
            </a:srgbClr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F6F6F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2B78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CB9D"/>
          </a:solidFill>
        </a:fill>
      </a:tcStyle>
    </a:wholeTbl>
    <a:band2H>
      <a:tcTxStyle/>
      <a:tcStyle>
        <a:tcBdr/>
        <a:fill>
          <a:solidFill>
            <a:srgbClr val="D9C28E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8B8173"/>
              </a:solidFill>
              <a:prstDash val="solid"/>
              <a:miter lim="400000"/>
            </a:ln>
          </a:left>
          <a:right>
            <a:ln w="12700" cap="flat">
              <a:solidFill>
                <a:srgbClr val="8B817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CB3A1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53528"/>
              </a:solidFill>
              <a:prstDash val="solid"/>
              <a:miter lim="400000"/>
            </a:ln>
          </a:top>
          <a:bottom>
            <a:ln w="12700" cap="flat">
              <a:solidFill>
                <a:srgbClr val="8B817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CB9D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86E5F"/>
              </a:solidFill>
              <a:prstDash val="solid"/>
              <a:miter lim="400000"/>
            </a:ln>
          </a:top>
          <a:bottom>
            <a:ln w="12700" cap="flat">
              <a:solidFill>
                <a:srgbClr val="8B817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CAAA5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solidFill>
                <a:srgbClr val="917359"/>
              </a:solidFill>
              <a:prstDash val="solid"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DECB9D"/>
          </a:solidFill>
        </a:fill>
      </a:tcStyle>
    </a:wholeTbl>
    <a:band2H>
      <a:tcTxStyle/>
      <a:tcStyle>
        <a:tcBdr/>
        <a:fill>
          <a:solidFill>
            <a:srgbClr val="D9C28E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solidFill>
                <a:srgbClr val="91735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7AF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B48F6B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B48F6B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D5D5D"/>
        </a:fontRef>
        <a:srgbClr val="5D5D5D"/>
      </a:tcTxStyle>
      <a:tcStyle>
        <a:tcBdr>
          <a:left>
            <a:ln w="12700" cap="flat">
              <a:solidFill>
                <a:srgbClr val="828282"/>
              </a:solidFill>
              <a:prstDash val="solid"/>
              <a:miter lim="400000"/>
            </a:ln>
          </a:left>
          <a:right>
            <a:ln w="12700" cap="flat">
              <a:solidFill>
                <a:srgbClr val="828282"/>
              </a:solidFill>
              <a:prstDash val="solid"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solidFill>
                <a:srgbClr val="828282"/>
              </a:solidFill>
              <a:prstDash val="solid"/>
              <a:miter lim="400000"/>
            </a:ln>
          </a:insideH>
          <a:insideV>
            <a:ln w="12700" cap="flat">
              <a:solidFill>
                <a:srgbClr val="828282"/>
              </a:solidFill>
              <a:prstDash val="solid"/>
              <a:miter lim="400000"/>
            </a:ln>
          </a:insideV>
        </a:tcBdr>
        <a:fill>
          <a:solidFill>
            <a:srgbClr val="ECDEB5"/>
          </a:solidFill>
        </a:fill>
      </a:tcStyle>
    </a:wholeTbl>
    <a:band2H>
      <a:tcTxStyle/>
      <a:tcStyle>
        <a:tcBdr/>
        <a:fill>
          <a:solidFill>
            <a:srgbClr val="DED4B6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828282"/>
              </a:solidFill>
              <a:prstDash val="solid"/>
              <a:miter lim="400000"/>
            </a:ln>
          </a:left>
          <a:right>
            <a:ln w="12700" cap="flat">
              <a:solidFill>
                <a:srgbClr val="828282"/>
              </a:solidFill>
              <a:prstDash val="solid"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solidFill>
                <a:srgbClr val="82828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CDBE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4A5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4A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D5D5D"/>
        </a:fontRef>
        <a:srgbClr val="5D5D5D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20000"/>
            </a:srgbClr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559" autoAdjust="0"/>
    <p:restoredTop sz="86441" autoAdjust="0"/>
  </p:normalViewPr>
  <p:slideViewPr>
    <p:cSldViewPr>
      <p:cViewPr varScale="1">
        <p:scale>
          <a:sx n="53" d="100"/>
          <a:sy n="53" d="100"/>
        </p:scale>
        <p:origin x="1740" y="42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246" y="19411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9321115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104900" y="1473200"/>
            <a:ext cx="10795000" cy="3556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104900" y="5016500"/>
            <a:ext cx="10795000" cy="2235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104900" y="6248400"/>
            <a:ext cx="10795000" cy="1397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104900" y="7632700"/>
            <a:ext cx="107950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104900" y="3098800"/>
            <a:ext cx="10795000" cy="355600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85604A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635000" y="1473200"/>
            <a:ext cx="5715000" cy="33147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635000" y="4940300"/>
            <a:ext cx="5715000" cy="3606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Font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104900" y="3022600"/>
            <a:ext cx="53975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buBlip>
                <a:blip r:embed="rId2"/>
              </a:buBlip>
            </a:lvl1pPr>
            <a:lvl2pPr>
              <a:spcBef>
                <a:spcPts val="2800"/>
              </a:spcBef>
              <a:buBlip>
                <a:blip r:embed="rId2"/>
              </a:buBlip>
            </a:lvl2pPr>
            <a:lvl3pPr>
              <a:spcBef>
                <a:spcPts val="2800"/>
              </a:spcBef>
              <a:buBlip>
                <a:blip r:embed="rId2"/>
              </a:buBlip>
            </a:lvl3pPr>
            <a:lvl4pPr>
              <a:spcBef>
                <a:spcPts val="2800"/>
              </a:spcBef>
              <a:buBlip>
                <a:blip r:embed="rId2"/>
              </a:buBlip>
            </a:lvl4pPr>
            <a:lvl5pPr>
              <a:spcBef>
                <a:spcPts val="2800"/>
              </a:spcBef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104900" y="939800"/>
            <a:ext cx="10795000" cy="7874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104900" y="571500"/>
            <a:ext cx="10795000" cy="2362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104900" y="3022600"/>
            <a:ext cx="107950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4"/>
              </a:buBlip>
            </a:lvl1pPr>
            <a:lvl2pPr>
              <a:buBlip>
                <a:blip r:embed="rId14"/>
              </a:buBlip>
            </a:lvl2pPr>
            <a:lvl3pPr>
              <a:buBlip>
                <a:blip r:embed="rId14"/>
              </a:buBlip>
            </a:lvl3pPr>
            <a:lvl4pPr>
              <a:buBlip>
                <a:blip r:embed="rId14"/>
              </a:buBlip>
            </a:lvl4pPr>
            <a:lvl5pPr>
              <a:buBlip>
                <a:blip r:embed="rId14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1pPr>
      <a:lvl2pPr indent="2286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2pPr>
      <a:lvl3pPr indent="4572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3pPr>
      <a:lvl4pPr indent="6858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4pPr>
      <a:lvl5pPr indent="9144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5pPr>
      <a:lvl6pPr indent="11430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6pPr>
      <a:lvl7pPr indent="13716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7pPr>
      <a:lvl8pPr indent="16002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8pPr>
      <a:lvl9pPr indent="1828800" algn="ctr" defTabSz="584200">
        <a:defRPr sz="7600">
          <a:solidFill>
            <a:srgbClr val="85604A"/>
          </a:solidFill>
          <a:latin typeface="+mn-lt"/>
          <a:ea typeface="+mn-ea"/>
          <a:cs typeface="+mn-cs"/>
          <a:sym typeface="Didot"/>
        </a:defRPr>
      </a:lvl9pPr>
    </p:titleStyle>
    <p:bodyStyle>
      <a:lvl1pPr marL="381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1pPr>
      <a:lvl2pPr marL="762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2pPr>
      <a:lvl3pPr marL="1143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3pPr>
      <a:lvl4pPr marL="1524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4pPr>
      <a:lvl5pPr marL="1905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5pPr>
      <a:lvl6pPr marL="2286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6pPr>
      <a:lvl7pPr marL="2667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7pPr>
      <a:lvl8pPr marL="3048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8pPr>
      <a:lvl9pPr marL="3429000" indent="-381000" defTabSz="584200">
        <a:spcBef>
          <a:spcPts val="3200"/>
        </a:spcBef>
        <a:buClr>
          <a:srgbClr val="9A7865"/>
        </a:buClr>
        <a:buSzPct val="40000"/>
        <a:buFont typeface="Georgia"/>
        <a:buBlip>
          <a:blip r:embed="rId14"/>
        </a:buBlip>
        <a:defRPr sz="3600">
          <a:solidFill>
            <a:srgbClr val="625B48"/>
          </a:solidFill>
          <a:latin typeface="+mn-lt"/>
          <a:ea typeface="+mn-ea"/>
          <a:cs typeface="+mn-cs"/>
          <a:sym typeface="Didot"/>
        </a:defRPr>
      </a:lvl9pPr>
    </p:bodyStyle>
    <p:otherStyle>
      <a:lvl1pPr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1pPr>
      <a:lvl2pPr indent="2286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2pPr>
      <a:lvl3pPr indent="4572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3pPr>
      <a:lvl4pPr indent="6858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4pPr>
      <a:lvl5pPr indent="9144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5pPr>
      <a:lvl6pPr indent="11430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6pPr>
      <a:lvl7pPr indent="13716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7pPr>
      <a:lvl8pPr indent="16002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8pPr>
      <a:lvl9pPr indent="1828800" algn="ctr" defTabSz="584200">
        <a:defRPr b="1">
          <a:solidFill>
            <a:schemeClr val="tx1"/>
          </a:solidFill>
          <a:latin typeface="+mn-lt"/>
          <a:ea typeface="+mn-ea"/>
          <a:cs typeface="+mn-cs"/>
          <a:sym typeface="Dido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 dirty="0">
                <a:solidFill>
                  <a:srgbClr val="85604A"/>
                </a:solidFill>
              </a:rPr>
              <a:t>Diabetes mellitus in pregnancy-How we manage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1104900" y="5827677"/>
            <a:ext cx="10795000" cy="2092326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defTabSz="286258">
              <a:lnSpc>
                <a:spcPct val="90000"/>
              </a:lnSpc>
              <a:buClr>
                <a:srgbClr val="2DA2BF"/>
              </a:buClr>
              <a:buSzPct val="100000"/>
              <a:buFont typeface="Helvetica"/>
              <a:buChar char="-"/>
              <a:defRPr sz="1800">
                <a:solidFill>
                  <a:srgbClr val="000000"/>
                </a:solidFill>
              </a:defRPr>
            </a:pP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Dr. </a:t>
            </a:r>
            <a:r>
              <a:rPr sz="2400" b="1" dirty="0" err="1">
                <a:solidFill>
                  <a:srgbClr val="625B48"/>
                </a:solidFill>
                <a:latin typeface="Tempus Sans ITC" pitchFamily="82" charset="0"/>
              </a:rPr>
              <a:t>Carmeline</a:t>
            </a: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 Motha</a:t>
            </a:r>
          </a:p>
          <a:p>
            <a:pPr lvl="0" defTabSz="286258">
              <a:lnSpc>
                <a:spcPct val="90000"/>
              </a:lnSpc>
              <a:buClr>
                <a:srgbClr val="2DA2BF"/>
              </a:buClr>
              <a:buSzPct val="100000"/>
              <a:buFont typeface="Helvetica"/>
              <a:buChar char="-"/>
              <a:defRPr sz="1800">
                <a:solidFill>
                  <a:srgbClr val="000000"/>
                </a:solidFill>
              </a:defRPr>
            </a:pP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Consultant </a:t>
            </a:r>
            <a:r>
              <a:rPr lang="en-GB" sz="2400" b="1" dirty="0" smtClean="0">
                <a:solidFill>
                  <a:srgbClr val="625B48"/>
                </a:solidFill>
                <a:latin typeface="Tempus Sans ITC" pitchFamily="82" charset="0"/>
              </a:rPr>
              <a:t>p</a:t>
            </a:r>
            <a:r>
              <a:rPr sz="2400" b="1" dirty="0" err="1" smtClean="0">
                <a:solidFill>
                  <a:srgbClr val="625B48"/>
                </a:solidFill>
                <a:latin typeface="Tempus Sans ITC" pitchFamily="82" charset="0"/>
              </a:rPr>
              <a:t>hysician</a:t>
            </a:r>
            <a:r>
              <a:rPr sz="2400" b="1" dirty="0" smtClean="0">
                <a:solidFill>
                  <a:srgbClr val="625B48"/>
                </a:solidFill>
                <a:latin typeface="Tempus Sans ITC" pitchFamily="82" charset="0"/>
              </a:rPr>
              <a:t> </a:t>
            </a: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&amp; senior lecturer, </a:t>
            </a:r>
          </a:p>
          <a:p>
            <a:pPr lvl="0" defTabSz="286258">
              <a:lnSpc>
                <a:spcPct val="90000"/>
              </a:lnSpc>
              <a:buClr>
                <a:srgbClr val="2DA2BF"/>
              </a:buClr>
              <a:buSzPct val="100000"/>
              <a:buFont typeface="Helvetica"/>
              <a:buChar char="-"/>
              <a:defRPr sz="1800">
                <a:solidFill>
                  <a:srgbClr val="000000"/>
                </a:solidFill>
              </a:defRPr>
            </a:pPr>
            <a:r>
              <a:rPr lang="en-GB" sz="2400" dirty="0" smtClean="0">
                <a:solidFill>
                  <a:srgbClr val="000000"/>
                </a:solidFill>
                <a:latin typeface="Tempus Sans ITC" pitchFamily="82" charset="0"/>
              </a:rPr>
              <a:t>D</a:t>
            </a:r>
            <a:r>
              <a:rPr sz="2400" b="1" dirty="0" err="1" smtClean="0">
                <a:solidFill>
                  <a:srgbClr val="625B48"/>
                </a:solidFill>
                <a:latin typeface="Tempus Sans ITC" pitchFamily="82" charset="0"/>
              </a:rPr>
              <a:t>epartment</a:t>
            </a:r>
            <a:r>
              <a:rPr sz="2400" b="1" dirty="0" smtClean="0">
                <a:solidFill>
                  <a:srgbClr val="625B48"/>
                </a:solidFill>
                <a:latin typeface="Tempus Sans ITC" pitchFamily="82" charset="0"/>
              </a:rPr>
              <a:t> </a:t>
            </a: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of Obstetrics &amp; </a:t>
            </a:r>
            <a:r>
              <a:rPr sz="2400" b="1" dirty="0" err="1">
                <a:solidFill>
                  <a:srgbClr val="625B48"/>
                </a:solidFill>
                <a:latin typeface="Tempus Sans ITC" pitchFamily="82" charset="0"/>
              </a:rPr>
              <a:t>Gynaecology</a:t>
            </a:r>
            <a:r>
              <a:rPr sz="2400" b="1" dirty="0">
                <a:solidFill>
                  <a:srgbClr val="625B48"/>
                </a:solidFill>
                <a:latin typeface="Tempus Sans ITC" pitchFamily="82" charset="0"/>
              </a:rPr>
              <a:t>, Faculty of Medicine, </a:t>
            </a:r>
            <a:r>
              <a:rPr sz="2400" b="1" dirty="0" err="1">
                <a:solidFill>
                  <a:srgbClr val="625B48"/>
                </a:solidFill>
                <a:latin typeface="Tempus Sans ITC" pitchFamily="82" charset="0"/>
              </a:rPr>
              <a:t>Ragama</a:t>
            </a:r>
            <a:endParaRPr sz="2400" b="1" dirty="0">
              <a:solidFill>
                <a:srgbClr val="625B48"/>
              </a:solidFill>
              <a:latin typeface="Tempus Sans ITC" pitchFamily="82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 dirty="0">
                <a:solidFill>
                  <a:srgbClr val="85604A"/>
                </a:solidFill>
              </a:rPr>
              <a:t>Blood sugar monitoring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 fontScale="92500" lnSpcReduction="20000"/>
          </a:bodyPr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How?</a:t>
            </a: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6 point blood sugar series</a:t>
            </a: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4 point blood sugar series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228600" lvl="1" indent="152400">
              <a:spcBef>
                <a:spcPts val="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600" dirty="0" smtClean="0">
                <a:solidFill>
                  <a:srgbClr val="625B48"/>
                </a:solidFill>
              </a:rPr>
              <a:t>Target </a:t>
            </a:r>
            <a:r>
              <a:rPr sz="3600" dirty="0" smtClean="0">
                <a:solidFill>
                  <a:srgbClr val="625B48"/>
                </a:solidFill>
              </a:rPr>
              <a:t>range?</a:t>
            </a: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lang="en-GB" sz="3200" dirty="0" smtClean="0">
                <a:solidFill>
                  <a:srgbClr val="625B48"/>
                </a:solidFill>
              </a:rPr>
              <a:t>FBS-65-105</a:t>
            </a:r>
            <a:r>
              <a:rPr sz="3200" dirty="0" smtClean="0">
                <a:solidFill>
                  <a:srgbClr val="625B48"/>
                </a:solidFill>
              </a:rPr>
              <a:t>mg/dl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lang="en-GB" sz="3200" dirty="0" smtClean="0"/>
              <a:t>PPBS </a:t>
            </a:r>
          </a:p>
          <a:p>
            <a:pPr marL="1100666" lvl="2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lang="en-GB" sz="3200" dirty="0" smtClean="0"/>
              <a:t>1 hr &lt;140mg/dl</a:t>
            </a:r>
          </a:p>
          <a:p>
            <a:pPr marL="1100666" lvl="2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lang="en-GB" sz="3200" dirty="0" smtClean="0">
                <a:solidFill>
                  <a:srgbClr val="625B48"/>
                </a:solidFill>
              </a:rPr>
              <a:t>2hr &lt;115mg/dl</a:t>
            </a: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1100666" lvl="2" indent="-338666">
              <a:spcBef>
                <a:spcPts val="300"/>
              </a:spcBef>
              <a:buFont typeface="Wingdings" pitchFamily="2" charset="2"/>
              <a:buChar char="v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MSBG is encouraged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 dirty="0">
                <a:solidFill>
                  <a:srgbClr val="85604A"/>
                </a:solidFill>
              </a:rPr>
              <a:t>Medications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>
              <a:buBlip>
                <a:blip r:embed="rId2"/>
              </a:buBlip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First line- insulin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 dirty="0" smtClean="0">
                <a:solidFill>
                  <a:srgbClr val="85604A"/>
                </a:solidFill>
              </a:rPr>
              <a:t>Insulin</a:t>
            </a:r>
            <a:r>
              <a:rPr lang="en-GB" sz="5000" dirty="0" smtClean="0">
                <a:solidFill>
                  <a:srgbClr val="85604A"/>
                </a:solidFill>
              </a:rPr>
              <a:t> regimes</a:t>
            </a:r>
            <a:r>
              <a:rPr sz="5000" dirty="0">
                <a:solidFill>
                  <a:srgbClr val="85604A"/>
                </a:solidFill>
              </a:rPr>
              <a:t/>
            </a:r>
            <a:br>
              <a:rPr sz="5000" dirty="0">
                <a:solidFill>
                  <a:srgbClr val="85604A"/>
                </a:solidFill>
              </a:rPr>
            </a:br>
            <a:endParaRPr sz="5000" dirty="0">
              <a:solidFill>
                <a:srgbClr val="85604A"/>
              </a:solidFill>
            </a:endParaRPr>
          </a:p>
        </p:txBody>
      </p:sp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5279" lvl="0" indent="-335279" defTabSz="514095">
              <a:spcBef>
                <a:spcPts val="2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168" b="1" dirty="0">
                <a:solidFill>
                  <a:srgbClr val="625B48"/>
                </a:solidFill>
              </a:rPr>
              <a:t>Basal bolus </a:t>
            </a:r>
            <a:r>
              <a:rPr sz="3168" b="1" dirty="0" err="1">
                <a:solidFill>
                  <a:srgbClr val="625B48"/>
                </a:solidFill>
              </a:rPr>
              <a:t>multidose</a:t>
            </a:r>
            <a:r>
              <a:rPr sz="3168" b="1" dirty="0">
                <a:solidFill>
                  <a:srgbClr val="625B48"/>
                </a:solidFill>
              </a:rPr>
              <a:t> injection:</a:t>
            </a:r>
          </a:p>
          <a:p>
            <a:pPr marL="633306" lvl="1" indent="-298026" defTabSz="514095">
              <a:spcBef>
                <a:spcPts val="2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16" dirty="0" err="1">
                <a:solidFill>
                  <a:srgbClr val="625B48"/>
                </a:solidFill>
              </a:rPr>
              <a:t>Actrapid</a:t>
            </a:r>
            <a:r>
              <a:rPr sz="2816" dirty="0">
                <a:solidFill>
                  <a:srgbClr val="625B48"/>
                </a:solidFill>
              </a:rPr>
              <a:t> (or </a:t>
            </a:r>
            <a:r>
              <a:rPr sz="2816" dirty="0" err="1">
                <a:solidFill>
                  <a:srgbClr val="625B48"/>
                </a:solidFill>
              </a:rPr>
              <a:t>Novorapid</a:t>
            </a:r>
            <a:r>
              <a:rPr sz="2816" dirty="0">
                <a:solidFill>
                  <a:srgbClr val="625B48"/>
                </a:solidFill>
              </a:rPr>
              <a:t>/</a:t>
            </a:r>
            <a:r>
              <a:rPr sz="2816" dirty="0" err="1">
                <a:solidFill>
                  <a:srgbClr val="625B48"/>
                </a:solidFill>
              </a:rPr>
              <a:t>Humalog</a:t>
            </a:r>
            <a:r>
              <a:rPr sz="2816" dirty="0">
                <a:solidFill>
                  <a:srgbClr val="625B48"/>
                </a:solidFill>
              </a:rPr>
              <a:t>) three times a day before </a:t>
            </a:r>
            <a:r>
              <a:rPr sz="2816" dirty="0" smtClean="0">
                <a:solidFill>
                  <a:srgbClr val="625B48"/>
                </a:solidFill>
              </a:rPr>
              <a:t>meals</a:t>
            </a:r>
            <a:r>
              <a:rPr sz="3168" dirty="0" smtClean="0">
                <a:solidFill>
                  <a:srgbClr val="625B48"/>
                </a:solidFill>
              </a:rPr>
              <a:t>		</a:t>
            </a:r>
          </a:p>
          <a:p>
            <a:pPr marL="633306" lvl="1" indent="-298026" defTabSz="514095">
              <a:spcBef>
                <a:spcPts val="2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16" dirty="0" smtClean="0">
                <a:solidFill>
                  <a:srgbClr val="625B48"/>
                </a:solidFill>
              </a:rPr>
              <a:t>basal insulin 6 to 10 units at 10 p.m.</a:t>
            </a:r>
          </a:p>
          <a:p>
            <a:pPr marL="335279" lvl="0" indent="-335279" defTabSz="514095">
              <a:spcBef>
                <a:spcPts val="2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168" b="1" dirty="0" smtClean="0">
                <a:solidFill>
                  <a:srgbClr val="625B48"/>
                </a:solidFill>
              </a:rPr>
              <a:t>Twice </a:t>
            </a:r>
            <a:r>
              <a:rPr sz="3168" b="1" dirty="0">
                <a:solidFill>
                  <a:srgbClr val="625B48"/>
                </a:solidFill>
              </a:rPr>
              <a:t>daily pre-mix regime </a:t>
            </a:r>
            <a:r>
              <a:rPr sz="3168" dirty="0" smtClean="0">
                <a:solidFill>
                  <a:srgbClr val="625B48"/>
                </a:solidFill>
              </a:rPr>
              <a:t>:</a:t>
            </a:r>
            <a:endParaRPr sz="3168" dirty="0">
              <a:solidFill>
                <a:srgbClr val="625B48"/>
              </a:solidFill>
            </a:endParaRPr>
          </a:p>
          <a:p>
            <a:pPr marL="633306" lvl="1" indent="-298026" defTabSz="514095">
              <a:spcBef>
                <a:spcPts val="2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16" dirty="0">
                <a:solidFill>
                  <a:srgbClr val="625B48"/>
                </a:solidFill>
              </a:rPr>
              <a:t>Human </a:t>
            </a:r>
            <a:r>
              <a:rPr sz="2816" dirty="0" err="1">
                <a:solidFill>
                  <a:srgbClr val="625B48"/>
                </a:solidFill>
              </a:rPr>
              <a:t>Mixtard</a:t>
            </a:r>
            <a:r>
              <a:rPr sz="2816" dirty="0">
                <a:solidFill>
                  <a:srgbClr val="625B48"/>
                </a:solidFill>
              </a:rPr>
              <a:t> 30, </a:t>
            </a:r>
            <a:r>
              <a:rPr sz="2816" dirty="0" err="1">
                <a:solidFill>
                  <a:srgbClr val="625B48"/>
                </a:solidFill>
              </a:rPr>
              <a:t>Humulin</a:t>
            </a:r>
            <a:r>
              <a:rPr sz="2816" dirty="0">
                <a:solidFill>
                  <a:srgbClr val="625B48"/>
                </a:solidFill>
              </a:rPr>
              <a:t> M3</a:t>
            </a:r>
          </a:p>
          <a:p>
            <a:pPr marL="931333" lvl="2" indent="-260773" defTabSz="514095">
              <a:spcBef>
                <a:spcPts val="2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64" dirty="0">
                <a:solidFill>
                  <a:srgbClr val="625B48"/>
                </a:solidFill>
              </a:rPr>
              <a:t>2/3 of total dose before breakfast</a:t>
            </a:r>
          </a:p>
          <a:p>
            <a:pPr marL="931333" lvl="2" indent="-260773" defTabSz="514095">
              <a:spcBef>
                <a:spcPts val="2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464" dirty="0">
                <a:solidFill>
                  <a:srgbClr val="625B48"/>
                </a:solidFill>
              </a:rPr>
              <a:t>1/3 of total dose before evening meal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" name="Table 64"/>
          <p:cNvGraphicFramePr/>
          <p:nvPr/>
        </p:nvGraphicFramePr>
        <p:xfrm>
          <a:off x="2201122" y="3647863"/>
          <a:ext cx="8999501" cy="5221237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4444237"/>
                <a:gridCol w="4555264"/>
              </a:tblGrid>
              <a:tr h="1014997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9411C"/>
                          </a:solidFill>
                        </a:rPr>
                        <a:t>Gestational age (week)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Total Daily Insulin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959380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Week 1-18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0.7 U/kg actual body weight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1014997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Weeks 18-26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0.8 U/kg actual body weight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959380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Weeks 26-36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0.9 U/kg actual body weight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1014997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9411C"/>
                          </a:solidFill>
                        </a:rPr>
                        <a:t>Weeks 36-40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9411C"/>
                          </a:solidFill>
                        </a:rPr>
                        <a:t>1.0 U/kg actual body weight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5" name="Shape 65"/>
          <p:cNvSpPr/>
          <p:nvPr/>
        </p:nvSpPr>
        <p:spPr>
          <a:xfrm>
            <a:off x="1279419" y="1497224"/>
            <a:ext cx="11265253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sz="5000" dirty="0">
                <a:solidFill>
                  <a:srgbClr val="85604A"/>
                </a:solidFill>
              </a:rPr>
              <a:t>Guide to calculating the dose of insulin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 dirty="0">
                <a:solidFill>
                  <a:srgbClr val="625B48"/>
                </a:solidFill>
              </a:rPr>
              <a:t>Total insulin dose during pregnancy (Starting dose)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armeline\Desktop\scan3-b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57984" y="412304"/>
            <a:ext cx="7085949" cy="871296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Medications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Second line – metformin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25B48"/>
                </a:solidFill>
              </a:rPr>
              <a:t>Maximum dose of 2g per day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625B48"/>
                </a:solidFill>
              </a:rPr>
              <a:t>Monitor blood sugar 10-14 days after modifications in dosage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 dirty="0">
                <a:solidFill>
                  <a:srgbClr val="85604A"/>
                </a:solidFill>
              </a:rPr>
              <a:t>Antenatal management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9426" lvl="1" indent="-360671" defTabSz="525779">
              <a:spcBef>
                <a:spcPts val="2800"/>
              </a:spcBef>
              <a:buSzPct val="68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39" dirty="0" smtClean="0">
                <a:solidFill>
                  <a:srgbClr val="625B48"/>
                </a:solidFill>
              </a:rPr>
              <a:t>D</a:t>
            </a:r>
            <a:r>
              <a:rPr sz="3239" dirty="0" err="1" smtClean="0">
                <a:solidFill>
                  <a:srgbClr val="625B48"/>
                </a:solidFill>
              </a:rPr>
              <a:t>ating</a:t>
            </a:r>
            <a:r>
              <a:rPr sz="3239" dirty="0" smtClean="0">
                <a:solidFill>
                  <a:srgbClr val="625B48"/>
                </a:solidFill>
              </a:rPr>
              <a:t> scan</a:t>
            </a:r>
            <a:endParaRPr lang="en-GB" sz="3239" dirty="0" smtClean="0">
              <a:solidFill>
                <a:srgbClr val="625B48"/>
              </a:solidFill>
            </a:endParaRPr>
          </a:p>
          <a:p>
            <a:pPr marL="459426" lvl="1" indent="-360671" defTabSz="525779">
              <a:spcBef>
                <a:spcPts val="2800"/>
              </a:spcBef>
              <a:buSzPct val="68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39" dirty="0" smtClean="0"/>
              <a:t>Frequent antenatal visits</a:t>
            </a:r>
          </a:p>
          <a:p>
            <a:pPr marL="459426" lvl="1" indent="-360671" defTabSz="525779">
              <a:spcBef>
                <a:spcPts val="2800"/>
              </a:spcBef>
              <a:buSzPct val="68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39" dirty="0" smtClean="0"/>
              <a:t>Treatment escalation during steroid therapy</a:t>
            </a:r>
            <a:endParaRPr sz="3239" dirty="0">
              <a:solidFill>
                <a:srgbClr val="625B48"/>
              </a:solidFill>
            </a:endParaRPr>
          </a:p>
          <a:p>
            <a:pPr marL="405993" lvl="0" indent="-307238" defTabSz="525779">
              <a:spcBef>
                <a:spcPts val="2800"/>
              </a:spcBef>
              <a:buSzPct val="68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39" dirty="0" smtClean="0">
                <a:solidFill>
                  <a:srgbClr val="625B48"/>
                </a:solidFill>
              </a:rPr>
              <a:t>F</a:t>
            </a:r>
            <a:r>
              <a:rPr sz="3239" dirty="0" err="1" smtClean="0">
                <a:solidFill>
                  <a:srgbClr val="625B48"/>
                </a:solidFill>
              </a:rPr>
              <a:t>etal</a:t>
            </a:r>
            <a:r>
              <a:rPr sz="3239" dirty="0" smtClean="0">
                <a:solidFill>
                  <a:srgbClr val="625B48"/>
                </a:solidFill>
              </a:rPr>
              <a:t> </a:t>
            </a:r>
            <a:r>
              <a:rPr lang="en-GB" sz="3239" dirty="0" smtClean="0">
                <a:solidFill>
                  <a:srgbClr val="625B48"/>
                </a:solidFill>
              </a:rPr>
              <a:t>g</a:t>
            </a:r>
            <a:r>
              <a:rPr sz="3239" dirty="0" err="1" smtClean="0">
                <a:solidFill>
                  <a:srgbClr val="625B48"/>
                </a:solidFill>
              </a:rPr>
              <a:t>rowth</a:t>
            </a:r>
            <a:r>
              <a:rPr sz="3239" dirty="0" smtClean="0">
                <a:solidFill>
                  <a:srgbClr val="625B48"/>
                </a:solidFill>
              </a:rPr>
              <a:t> </a:t>
            </a:r>
            <a:r>
              <a:rPr sz="3239" dirty="0">
                <a:solidFill>
                  <a:srgbClr val="625B48"/>
                </a:solidFill>
              </a:rPr>
              <a:t>scan from  28 weeks onwards</a:t>
            </a:r>
          </a:p>
          <a:p>
            <a:pPr marL="647699" lvl="1" indent="-304799" defTabSz="525779">
              <a:spcBef>
                <a:spcPts val="2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625B48"/>
                </a:solidFill>
              </a:rPr>
              <a:t> Fetal abdominal </a:t>
            </a:r>
            <a:r>
              <a:rPr sz="2880" dirty="0" err="1" smtClean="0">
                <a:solidFill>
                  <a:srgbClr val="625B48"/>
                </a:solidFill>
              </a:rPr>
              <a:t>circumfer</a:t>
            </a:r>
            <a:r>
              <a:rPr lang="en-GB" sz="2520" dirty="0" smtClean="0"/>
              <a:t>a</a:t>
            </a:r>
            <a:r>
              <a:rPr sz="2880" dirty="0" err="1" smtClean="0">
                <a:solidFill>
                  <a:srgbClr val="625B48"/>
                </a:solidFill>
              </a:rPr>
              <a:t>nce</a:t>
            </a:r>
            <a:r>
              <a:rPr sz="2880" dirty="0" smtClean="0">
                <a:solidFill>
                  <a:srgbClr val="625B48"/>
                </a:solidFill>
              </a:rPr>
              <a:t> </a:t>
            </a:r>
            <a:r>
              <a:rPr sz="2880" dirty="0">
                <a:solidFill>
                  <a:srgbClr val="625B48"/>
                </a:solidFill>
              </a:rPr>
              <a:t>&gt; 70% </a:t>
            </a:r>
          </a:p>
          <a:p>
            <a:pPr marL="1333499" lvl="3" indent="-266699" defTabSz="525779">
              <a:spcBef>
                <a:spcPts val="2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520" dirty="0">
                <a:solidFill>
                  <a:srgbClr val="625B48"/>
                </a:solidFill>
              </a:rPr>
              <a:t>intensify /commence </a:t>
            </a:r>
            <a:r>
              <a:rPr sz="2520" dirty="0" smtClean="0">
                <a:solidFill>
                  <a:srgbClr val="625B48"/>
                </a:solidFill>
              </a:rPr>
              <a:t>treatment</a:t>
            </a:r>
            <a:endParaRPr lang="en-GB" sz="2520" dirty="0" smtClean="0">
              <a:solidFill>
                <a:srgbClr val="625B4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Management of labour</a:t>
            </a:r>
          </a:p>
        </p:txBody>
      </p:sp>
      <p:sp>
        <p:nvSpPr>
          <p:cNvPr id="80" name="Shape 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Delivery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Planned delivery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Omit the morning dose of insulin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Perform a </a:t>
            </a:r>
            <a:r>
              <a:rPr lang="en-GB" sz="3200" dirty="0" smtClean="0">
                <a:solidFill>
                  <a:srgbClr val="625B48"/>
                </a:solidFill>
              </a:rPr>
              <a:t>C</a:t>
            </a:r>
            <a:r>
              <a:rPr sz="3200" dirty="0" smtClean="0">
                <a:solidFill>
                  <a:srgbClr val="625B48"/>
                </a:solidFill>
              </a:rPr>
              <a:t>BS</a:t>
            </a:r>
            <a:r>
              <a:rPr lang="en-GB" sz="3200" dirty="0" smtClean="0">
                <a:solidFill>
                  <a:srgbClr val="625B48"/>
                </a:solidFill>
              </a:rPr>
              <a:t> at the onset of established labour</a:t>
            </a: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600" dirty="0" smtClean="0">
                <a:solidFill>
                  <a:srgbClr val="625B48"/>
                </a:solidFill>
              </a:rPr>
              <a:t>Spontaneous delivery</a:t>
            </a: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625B48"/>
                </a:solidFill>
              </a:rPr>
              <a:t>CBS</a:t>
            </a:r>
            <a:r>
              <a:rPr lang="en-GB" sz="3200" dirty="0" smtClean="0">
                <a:solidFill>
                  <a:srgbClr val="625B48"/>
                </a:solidFill>
              </a:rPr>
              <a:t> at the onset of established labour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200" dirty="0" smtClean="0"/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GB" sz="3200" dirty="0" smtClean="0">
                <a:solidFill>
                  <a:srgbClr val="625B48"/>
                </a:solidFill>
              </a:rPr>
              <a:t>CBS &gt;126 mg/dl – insulin dextrose infusion is commenced</a:t>
            </a:r>
            <a:endParaRPr sz="3200" dirty="0">
              <a:solidFill>
                <a:srgbClr val="625B4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Delivery</a:t>
            </a:r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Insulin sliding scale for use during </a:t>
            </a:r>
            <a:r>
              <a:rPr sz="3600" dirty="0" err="1" smtClean="0">
                <a:solidFill>
                  <a:srgbClr val="625B48"/>
                </a:solidFill>
              </a:rPr>
              <a:t>labour</a:t>
            </a:r>
            <a:r>
              <a:rPr lang="en-GB" sz="3600" dirty="0" smtClean="0">
                <a:solidFill>
                  <a:srgbClr val="625B48"/>
                </a:solidFill>
              </a:rPr>
              <a:t>:</a:t>
            </a: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Add  50 units of soluble insulin into 50 ml of 0.9% saline and infuse according to the sliding scale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1058333" lvl="2" indent="-296333">
              <a:spcBef>
                <a:spcPts val="3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28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Add 20mmol of KCL into 1 </a:t>
            </a:r>
            <a:r>
              <a:rPr sz="3200" dirty="0" err="1">
                <a:solidFill>
                  <a:srgbClr val="625B48"/>
                </a:solidFill>
              </a:rPr>
              <a:t>litre</a:t>
            </a:r>
            <a:r>
              <a:rPr sz="3200" dirty="0">
                <a:solidFill>
                  <a:srgbClr val="625B48"/>
                </a:solidFill>
              </a:rPr>
              <a:t> of 5% dextrose solution and infuse at a rate of 100ml/hr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635000" y="1473200"/>
            <a:ext cx="11383999" cy="152717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85604A"/>
                </a:solidFill>
              </a:rPr>
              <a:t>Gestational diabetes mellitus</a:t>
            </a:r>
          </a:p>
        </p:txBody>
      </p:sp>
      <p:pic>
        <p:nvPicPr>
          <p:cNvPr id="3074" name="Picture 2" descr="C:\Users\Carmeline\Pictures\pregnant tumm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26136" y="4367212"/>
            <a:ext cx="4896543" cy="3101876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Table 88"/>
          <p:cNvGraphicFramePr/>
          <p:nvPr/>
        </p:nvGraphicFramePr>
        <p:xfrm>
          <a:off x="1559612" y="2616904"/>
          <a:ext cx="9885572" cy="599738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762570"/>
                <a:gridCol w="2030471"/>
                <a:gridCol w="2030471"/>
                <a:gridCol w="2030471"/>
                <a:gridCol w="2031589"/>
              </a:tblGrid>
              <a:tr h="849259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59411C"/>
                          </a:solidFill>
                        </a:rPr>
                        <a:t>Current total daily insulin dose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59411C"/>
                          </a:solidFill>
                        </a:rPr>
                        <a:t>Up to 40 units / day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59411C"/>
                          </a:solidFill>
                        </a:rPr>
                        <a:t>41-60 units / day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59411C"/>
                          </a:solidFill>
                        </a:rPr>
                        <a:t>61-90 units / day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59411C"/>
                          </a:solidFill>
                        </a:rPr>
                        <a:t>&gt;91 units / day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936835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Capillary Glucose (mg/dl)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Infusion rate (units / hr)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Infusion rate (units / hr)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Infusion rate (units / hr)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Infusion rate (units / hr)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312278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0-54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312278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55- 125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1.5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2.0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2.0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312278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126-160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1.5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2.0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3.0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4.0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312278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161-195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2.0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3.0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4.0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5.0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312278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196 - 270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3.0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4.0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5.0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6.0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  <a:tr h="2141662"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59411C"/>
                          </a:solidFill>
                        </a:rPr>
                        <a:t>&gt;270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Exclude diabetic ketoacidosis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Exclude diabetic ketoacidosis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Exclude diabetic ketoacidosis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lnSpc>
                          <a:spcPct val="115000"/>
                        </a:lnSpc>
                        <a:spcBef>
                          <a:spcPts val="1000"/>
                        </a:spcBef>
                        <a:tabLst>
                          <a:tab pos="9144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9411C"/>
                          </a:solidFill>
                        </a:rPr>
                        <a:t>Exclude diabetic ketoacidosis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  <a:round/>
                    </a:lnL>
                    <a:lnR w="12700">
                      <a:solidFill>
                        <a:srgbClr val="000000"/>
                      </a:solidFill>
                      <a:round/>
                    </a:lnR>
                    <a:lnT w="12700">
                      <a:solidFill>
                        <a:srgbClr val="000000"/>
                      </a:solidFill>
                      <a:round/>
                    </a:lnT>
                    <a:lnB w="12700">
                      <a:solidFill>
                        <a:srgbClr val="000000"/>
                      </a:solidFill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9" name="Shape 89"/>
          <p:cNvSpPr/>
          <p:nvPr/>
        </p:nvSpPr>
        <p:spPr>
          <a:xfrm>
            <a:off x="3106702" y="722490"/>
            <a:ext cx="6502401" cy="138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625B48"/>
                </a:solidFill>
              </a:rPr>
              <a:t>Insulin sliding scale for use during labour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armeline\Desktop\scan2 ii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34048" y="628328"/>
            <a:ext cx="7085949" cy="828092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z="7448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448" dirty="0">
                <a:solidFill>
                  <a:srgbClr val="85604A"/>
                </a:solidFill>
              </a:rPr>
              <a:t>Postpartum management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1104" lvl="0" indent="-341376">
              <a:buSzPct val="68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Stop </a:t>
            </a:r>
            <a:r>
              <a:rPr sz="3600" dirty="0" err="1">
                <a:solidFill>
                  <a:srgbClr val="625B48"/>
                </a:solidFill>
              </a:rPr>
              <a:t>hypoglycaemic</a:t>
            </a:r>
            <a:r>
              <a:rPr sz="3600" dirty="0">
                <a:solidFill>
                  <a:srgbClr val="625B48"/>
                </a:solidFill>
              </a:rPr>
              <a:t> agents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FBS &amp; PPBS in 48 </a:t>
            </a:r>
            <a:r>
              <a:rPr sz="3200" dirty="0" smtClean="0">
                <a:solidFill>
                  <a:srgbClr val="625B48"/>
                </a:solidFill>
              </a:rPr>
              <a:t>hours</a:t>
            </a:r>
            <a:endParaRPr lang="en-US" sz="3200" dirty="0" smtClean="0">
              <a:solidFill>
                <a:srgbClr val="625B48"/>
              </a:solidFill>
            </a:endParaRPr>
          </a:p>
          <a:p>
            <a:pPr marL="381000" lvl="1" indent="0">
              <a:spcBef>
                <a:spcPts val="300"/>
              </a:spcBef>
              <a:buNone/>
              <a:defRPr sz="1800">
                <a:solidFill>
                  <a:srgbClr val="000000"/>
                </a:solidFill>
              </a:defRPr>
            </a:pPr>
            <a:endParaRPr lang="en-US" sz="3200" dirty="0"/>
          </a:p>
          <a:p>
            <a:pPr marL="381000" lvl="1" indent="0">
              <a:spcBef>
                <a:spcPts val="300"/>
              </a:spcBef>
              <a:buNone/>
              <a:defRPr sz="1800">
                <a:solidFill>
                  <a:srgbClr val="000000"/>
                </a:solidFill>
              </a:defRPr>
            </a:pPr>
            <a:r>
              <a:rPr lang="en-US" sz="3200" dirty="0" smtClean="0">
                <a:solidFill>
                  <a:srgbClr val="625B48"/>
                </a:solidFill>
              </a:rPr>
              <a:t>Breast feeding </a:t>
            </a: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None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699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992">
                <a:solidFill>
                  <a:srgbClr val="85604A"/>
                </a:solidFill>
              </a:rPr>
              <a:t>6 weeks postpartum review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75g </a:t>
            </a:r>
            <a:r>
              <a:rPr sz="3600" dirty="0" smtClean="0">
                <a:solidFill>
                  <a:srgbClr val="625B48"/>
                </a:solidFill>
              </a:rPr>
              <a:t>OGTT</a:t>
            </a:r>
            <a:endParaRPr lang="en-GB" sz="3600" dirty="0" smtClean="0">
              <a:solidFill>
                <a:srgbClr val="625B48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6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625B48"/>
                </a:solidFill>
              </a:rPr>
              <a:t>IF </a:t>
            </a:r>
            <a:r>
              <a:rPr sz="3200" dirty="0">
                <a:solidFill>
                  <a:srgbClr val="625B48"/>
                </a:solidFill>
              </a:rPr>
              <a:t>FBS&lt; 126 mg/dl and 2 hour </a:t>
            </a:r>
            <a:r>
              <a:rPr lang="en-GB" sz="3200" dirty="0" smtClean="0">
                <a:solidFill>
                  <a:srgbClr val="625B48"/>
                </a:solidFill>
              </a:rPr>
              <a:t>value </a:t>
            </a:r>
            <a:r>
              <a:rPr sz="3200" dirty="0" smtClean="0">
                <a:solidFill>
                  <a:srgbClr val="625B48"/>
                </a:solidFill>
              </a:rPr>
              <a:t>&lt;200 </a:t>
            </a:r>
            <a:r>
              <a:rPr sz="3200" dirty="0">
                <a:solidFill>
                  <a:srgbClr val="625B48"/>
                </a:solidFill>
              </a:rPr>
              <a:t>mg/dl</a:t>
            </a:r>
          </a:p>
          <a:p>
            <a:pPr marL="228600" lvl="1" indent="152400">
              <a:spcBef>
                <a:spcPts val="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			-reassure that diagnosis was GDM</a:t>
            </a:r>
          </a:p>
          <a:p>
            <a:pPr marL="228600" lvl="1" indent="152400">
              <a:spcBef>
                <a:spcPts val="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			-yearly OGTT </a:t>
            </a:r>
            <a:r>
              <a:rPr lang="en-GB" sz="3200" dirty="0" smtClean="0">
                <a:solidFill>
                  <a:srgbClr val="625B48"/>
                </a:solidFill>
              </a:rPr>
              <a:t>o</a:t>
            </a:r>
            <a:r>
              <a:rPr sz="3200" dirty="0" smtClean="0">
                <a:solidFill>
                  <a:srgbClr val="625B48"/>
                </a:solidFill>
              </a:rPr>
              <a:t>r PPBS</a:t>
            </a:r>
            <a:endParaRPr sz="3200" dirty="0">
              <a:solidFill>
                <a:srgbClr val="625B48"/>
              </a:solidFill>
            </a:endParaRPr>
          </a:p>
          <a:p>
            <a:pPr marL="228600" lvl="1" indent="152400">
              <a:spcBef>
                <a:spcPts val="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			-life style measures</a:t>
            </a:r>
          </a:p>
          <a:p>
            <a:pPr marL="256031" lvl="0" indent="-256031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1104900" y="1258428"/>
            <a:ext cx="10795000" cy="2398044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 dirty="0">
                <a:solidFill>
                  <a:srgbClr val="85604A"/>
                </a:solidFill>
              </a:rPr>
              <a:t>Pre-existing diabetes mellitus</a:t>
            </a:r>
            <a:br>
              <a:rPr sz="6000" dirty="0">
                <a:solidFill>
                  <a:srgbClr val="85604A"/>
                </a:solidFill>
              </a:rPr>
            </a:br>
            <a:endParaRPr sz="6000" dirty="0">
              <a:solidFill>
                <a:srgbClr val="85604A"/>
              </a:solidFill>
            </a:endParaRPr>
          </a:p>
        </p:txBody>
      </p:sp>
      <p:sp>
        <p:nvSpPr>
          <p:cNvPr id="100" name="Shape 10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dirty="0"/>
          </a:p>
        </p:txBody>
      </p:sp>
      <p:pic>
        <p:nvPicPr>
          <p:cNvPr id="1027" name="Picture 3" descr="C:\Users\Carmeline\Pictures\pic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26136" y="3724672"/>
            <a:ext cx="4968552" cy="4392488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xfrm>
            <a:off x="1104900" y="6322331"/>
            <a:ext cx="10795000" cy="2235201"/>
          </a:xfrm>
          <a:prstGeom prst="rect">
            <a:avLst/>
          </a:prstGeom>
        </p:spPr>
        <p:txBody>
          <a:bodyPr/>
          <a:lstStyle>
            <a:lvl1pPr>
              <a:defRPr sz="7600">
                <a:solidFill>
                  <a:srgbClr val="85604A"/>
                </a:solidFill>
                <a:latin typeface="+mn-lt"/>
                <a:ea typeface="+mn-ea"/>
                <a:cs typeface="+mn-cs"/>
                <a:sym typeface="Dido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Preconception care</a:t>
            </a:r>
          </a:p>
        </p:txBody>
      </p:sp>
      <p:pic>
        <p:nvPicPr>
          <p:cNvPr id="104" name="Picture 103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rot="1500000">
            <a:off x="6462916" y="1036565"/>
            <a:ext cx="5519198" cy="441734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05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196055" y="809685"/>
            <a:ext cx="10612690" cy="813423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604A"/>
                </a:solidFill>
              </a:rPr>
              <a:t>Pre conception care</a:t>
            </a:r>
            <a:br>
              <a:rPr sz="5000">
                <a:solidFill>
                  <a:srgbClr val="85604A"/>
                </a:solidFill>
              </a:rPr>
            </a:br>
            <a:endParaRPr sz="5000">
              <a:solidFill>
                <a:srgbClr val="85604A"/>
              </a:solidFill>
            </a:endParaRPr>
          </a:p>
        </p:txBody>
      </p:sp>
      <p:sp>
        <p:nvSpPr>
          <p:cNvPr id="109" name="Shape 1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256031" lvl="0" indent="-256031">
              <a:buSzTx/>
              <a:buNone/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HbA1C&lt; 6.1%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Retinopathy screen</a:t>
            </a:r>
          </a:p>
          <a:p>
            <a:pPr lvl="1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Renal assessment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625B48"/>
                </a:solidFill>
              </a:rPr>
              <a:t>BMI</a:t>
            </a:r>
            <a:r>
              <a:rPr lang="en-GB" sz="3200" dirty="0" smtClean="0">
                <a:solidFill>
                  <a:srgbClr val="625B48"/>
                </a:solidFill>
              </a:rPr>
              <a:t>&gt;25Kg/m2</a:t>
            </a: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Folic acid 5 </a:t>
            </a:r>
            <a:r>
              <a:rPr sz="3200" dirty="0" smtClean="0">
                <a:solidFill>
                  <a:srgbClr val="625B48"/>
                </a:solidFill>
              </a:rPr>
              <a:t>mg/d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defRPr sz="1800">
                <a:solidFill>
                  <a:srgbClr val="000000"/>
                </a:solidFill>
              </a:defRPr>
            </a:pPr>
            <a:r>
              <a:rPr lang="en-GB" sz="3200" dirty="0" smtClean="0"/>
              <a:t>Review medications</a:t>
            </a:r>
            <a:endParaRPr sz="32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Antenatal management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97179" lvl="0" indent="-297179" defTabSz="45567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07" dirty="0">
                <a:solidFill>
                  <a:srgbClr val="625B48"/>
                </a:solidFill>
              </a:rPr>
              <a:t>Dating scan</a:t>
            </a:r>
          </a:p>
          <a:p>
            <a:pPr marL="199704" lvl="0" indent="-199704" defTabSz="455675">
              <a:spcBef>
                <a:spcPts val="24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807" dirty="0">
              <a:solidFill>
                <a:srgbClr val="625B48"/>
              </a:solidFill>
            </a:endParaRPr>
          </a:p>
          <a:p>
            <a:pPr marL="297179" lvl="0" indent="-297179" defTabSz="45567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07" dirty="0">
                <a:solidFill>
                  <a:srgbClr val="625B48"/>
                </a:solidFill>
              </a:rPr>
              <a:t>Aspirin 75 mg daily from 12 weeks onwards</a:t>
            </a:r>
          </a:p>
          <a:p>
            <a:pPr marL="178307" lvl="1" indent="118871" defTabSz="455675">
              <a:spcBef>
                <a:spcPts val="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496" dirty="0">
              <a:solidFill>
                <a:srgbClr val="625B48"/>
              </a:solidFill>
            </a:endParaRPr>
          </a:p>
          <a:p>
            <a:pPr marL="297179" indent="-297179" defTabSz="455675">
              <a:spcBef>
                <a:spcPts val="2400"/>
              </a:spcBef>
              <a:defRPr sz="1800">
                <a:solidFill>
                  <a:srgbClr val="000000"/>
                </a:solidFill>
              </a:defRPr>
            </a:pPr>
            <a:r>
              <a:rPr lang="en-GB" sz="2807" dirty="0" err="1" smtClean="0">
                <a:solidFill>
                  <a:srgbClr val="000000"/>
                </a:solidFill>
              </a:rPr>
              <a:t>Fetal</a:t>
            </a:r>
            <a:r>
              <a:rPr lang="en-GB" sz="2807" dirty="0" smtClean="0">
                <a:solidFill>
                  <a:srgbClr val="000000"/>
                </a:solidFill>
              </a:rPr>
              <a:t> an</a:t>
            </a:r>
            <a:r>
              <a:rPr sz="2800" dirty="0" err="1">
                <a:solidFill>
                  <a:srgbClr val="000000"/>
                </a:solidFill>
              </a:rPr>
              <a:t>omaly</a:t>
            </a:r>
            <a:r>
              <a:rPr sz="2800" dirty="0">
                <a:solidFill>
                  <a:srgbClr val="000000"/>
                </a:solidFill>
              </a:rPr>
              <a:t> scan 18-20 weeks</a:t>
            </a:r>
            <a:endParaRPr lang="en-GB" sz="2800" dirty="0">
              <a:solidFill>
                <a:srgbClr val="000000"/>
              </a:solidFill>
            </a:endParaRPr>
          </a:p>
          <a:p>
            <a:pPr marL="297179" indent="-297179" defTabSz="455675">
              <a:spcBef>
                <a:spcPts val="2400"/>
              </a:spcBef>
              <a:defRPr sz="1800">
                <a:solidFill>
                  <a:srgbClr val="000000"/>
                </a:solidFill>
              </a:defRPr>
            </a:pPr>
            <a:r>
              <a:rPr lang="en-GB" sz="2800" dirty="0">
                <a:solidFill>
                  <a:srgbClr val="000000"/>
                </a:solidFill>
              </a:rPr>
              <a:t>SMBG encouraged</a:t>
            </a:r>
          </a:p>
          <a:p>
            <a:pPr marL="297179" lvl="0" indent="-297179" defTabSz="45567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2807" dirty="0" err="1" smtClean="0"/>
              <a:t>Fetal</a:t>
            </a:r>
            <a:r>
              <a:rPr lang="en-GB" sz="2807" dirty="0" smtClean="0"/>
              <a:t> growth scan</a:t>
            </a:r>
            <a:endParaRPr sz="2807" dirty="0">
              <a:solidFill>
                <a:srgbClr val="625B48"/>
              </a:solidFill>
            </a:endParaRPr>
          </a:p>
          <a:p>
            <a:pPr marL="297179" lvl="0" indent="-297179" defTabSz="45567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2807" dirty="0">
              <a:solidFill>
                <a:srgbClr val="625B48"/>
              </a:solidFill>
            </a:endParaRPr>
          </a:p>
          <a:p>
            <a:pPr marL="297179" lvl="0" indent="-297179" defTabSz="455675">
              <a:spcBef>
                <a:spcPts val="24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07" dirty="0">
                <a:solidFill>
                  <a:srgbClr val="625B48"/>
                </a:solidFill>
              </a:rPr>
              <a:t>Retinopathy screen at 28 weeks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Delivery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25B48"/>
                </a:solidFill>
              </a:rPr>
              <a:t>Type I DM – GIK regime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25B48"/>
                </a:solidFill>
              </a:rPr>
              <a:t>Type 11 DM – GIK regime based on blood sugar levels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 dirty="0">
                <a:solidFill>
                  <a:srgbClr val="85604A"/>
                </a:solidFill>
              </a:rPr>
              <a:t>Screening test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625B48"/>
                </a:solidFill>
              </a:rPr>
              <a:t>Universal </a:t>
            </a:r>
            <a:r>
              <a:rPr sz="3600" b="1" dirty="0" smtClean="0">
                <a:solidFill>
                  <a:srgbClr val="625B48"/>
                </a:solidFill>
              </a:rPr>
              <a:t>screening</a:t>
            </a:r>
            <a:endParaRPr lang="en-GB" sz="3600" b="1" dirty="0" smtClean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600" b="1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At </a:t>
            </a:r>
            <a:r>
              <a:rPr lang="en-US" sz="3200" dirty="0" smtClean="0"/>
              <a:t>24-28 weeks</a:t>
            </a:r>
            <a:r>
              <a:rPr sz="3200" dirty="0" smtClean="0">
                <a:solidFill>
                  <a:srgbClr val="625B48"/>
                </a:solidFill>
              </a:rPr>
              <a:t> </a:t>
            </a:r>
            <a:r>
              <a:rPr sz="3200" dirty="0">
                <a:solidFill>
                  <a:srgbClr val="625B48"/>
                </a:solidFill>
              </a:rPr>
              <a:t>75g </a:t>
            </a:r>
            <a:r>
              <a:rPr lang="en-GB" sz="3200" dirty="0" smtClean="0">
                <a:solidFill>
                  <a:srgbClr val="625B48"/>
                </a:solidFill>
              </a:rPr>
              <a:t>oral glucose challenge test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1058333" lvl="2" indent="-296333">
              <a:spcBef>
                <a:spcPts val="3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00" dirty="0" smtClean="0">
                <a:solidFill>
                  <a:srgbClr val="625B48"/>
                </a:solidFill>
              </a:rPr>
              <a:t>FBS</a:t>
            </a:r>
            <a:r>
              <a:rPr lang="en-US" sz="2800" dirty="0" smtClean="0">
                <a:solidFill>
                  <a:srgbClr val="625B48"/>
                </a:solidFill>
                <a:latin typeface="Calibri" panose="020F0502020204030204" pitchFamily="34" charset="0"/>
              </a:rPr>
              <a:t>≥ 92</a:t>
            </a:r>
            <a:r>
              <a:rPr lang="en-US" sz="2800" dirty="0" smtClean="0">
                <a:solidFill>
                  <a:srgbClr val="625B48"/>
                </a:solidFill>
              </a:rPr>
              <a:t> m</a:t>
            </a:r>
            <a:r>
              <a:rPr sz="2800" dirty="0" smtClean="0">
                <a:solidFill>
                  <a:srgbClr val="625B48"/>
                </a:solidFill>
              </a:rPr>
              <a:t>g/dl</a:t>
            </a:r>
            <a:endParaRPr lang="en-US" sz="2800" dirty="0" smtClean="0">
              <a:solidFill>
                <a:srgbClr val="625B48"/>
              </a:solidFill>
            </a:endParaRPr>
          </a:p>
          <a:p>
            <a:pPr marL="1058333" lvl="2" indent="-296333">
              <a:spcBef>
                <a:spcPts val="300"/>
              </a:spcBef>
              <a:buClr>
                <a:srgbClr val="DA1F28"/>
              </a:buClr>
              <a:defRPr sz="1800">
                <a:solidFill>
                  <a:srgbClr val="000000"/>
                </a:solidFill>
              </a:defRPr>
            </a:pPr>
            <a:r>
              <a:rPr lang="en-US" sz="2800" dirty="0" smtClean="0"/>
              <a:t>1 hour post glucose load </a:t>
            </a:r>
            <a:r>
              <a:rPr lang="en-US" sz="2800" dirty="0">
                <a:latin typeface="Calibri" panose="020F0502020204030204" pitchFamily="34" charset="0"/>
              </a:rPr>
              <a:t>≥ </a:t>
            </a:r>
            <a:r>
              <a:rPr lang="en-US" sz="2800" dirty="0" smtClean="0">
                <a:latin typeface="Calibri" panose="020F0502020204030204" pitchFamily="34" charset="0"/>
              </a:rPr>
              <a:t>180</a:t>
            </a:r>
            <a:r>
              <a:rPr lang="en-US" sz="2800" dirty="0" smtClean="0"/>
              <a:t> mg/dl</a:t>
            </a:r>
          </a:p>
          <a:p>
            <a:pPr marL="1058333" lvl="2" indent="-296333">
              <a:spcBef>
                <a:spcPts val="300"/>
              </a:spcBef>
              <a:buClr>
                <a:srgbClr val="DA1F28"/>
              </a:buClr>
              <a:buFont typeface="Wingdings 2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800" dirty="0" smtClean="0">
                <a:solidFill>
                  <a:srgbClr val="625B48"/>
                </a:solidFill>
              </a:rPr>
              <a:t>2 </a:t>
            </a:r>
            <a:r>
              <a:rPr sz="2800" dirty="0">
                <a:solidFill>
                  <a:srgbClr val="625B48"/>
                </a:solidFill>
              </a:rPr>
              <a:t>hr post glucose value &gt; </a:t>
            </a:r>
            <a:r>
              <a:rPr sz="2800" dirty="0" smtClean="0">
                <a:solidFill>
                  <a:srgbClr val="625B48"/>
                </a:solidFill>
              </a:rPr>
              <a:t>1</a:t>
            </a:r>
            <a:r>
              <a:rPr lang="en-US" sz="2800" dirty="0" smtClean="0">
                <a:solidFill>
                  <a:srgbClr val="625B48"/>
                </a:solidFill>
              </a:rPr>
              <a:t>53</a:t>
            </a:r>
            <a:r>
              <a:rPr sz="2800" dirty="0" smtClean="0">
                <a:solidFill>
                  <a:srgbClr val="625B48"/>
                </a:solidFill>
              </a:rPr>
              <a:t> </a:t>
            </a:r>
            <a:r>
              <a:rPr sz="2800" dirty="0">
                <a:solidFill>
                  <a:srgbClr val="625B48"/>
                </a:solidFill>
              </a:rPr>
              <a:t>mg/dl</a:t>
            </a:r>
          </a:p>
          <a:p>
            <a:pPr marL="228600" lvl="2" indent="533400">
              <a:spcBef>
                <a:spcPts val="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800" dirty="0">
              <a:solidFill>
                <a:srgbClr val="625B48"/>
              </a:solidFill>
            </a:endParaRPr>
          </a:p>
          <a:p>
            <a:pPr marL="381000" lvl="1" indent="0">
              <a:spcBef>
                <a:spcPts val="300"/>
              </a:spcBef>
              <a:buNone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Postpartum care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Type 11 DM </a:t>
            </a:r>
            <a:r>
              <a:rPr lang="en-GB" sz="3200" dirty="0" smtClean="0">
                <a:solidFill>
                  <a:srgbClr val="625B48"/>
                </a:solidFill>
              </a:rPr>
              <a:t>- </a:t>
            </a:r>
            <a:r>
              <a:rPr sz="3200" dirty="0" smtClean="0">
                <a:solidFill>
                  <a:srgbClr val="625B48"/>
                </a:solidFill>
              </a:rPr>
              <a:t>Pre-pregnancy </a:t>
            </a:r>
            <a:r>
              <a:rPr sz="3200" dirty="0" err="1" smtClean="0">
                <a:solidFill>
                  <a:srgbClr val="625B48"/>
                </a:solidFill>
              </a:rPr>
              <a:t>hypoglyc</a:t>
            </a:r>
            <a:r>
              <a:rPr lang="en-GB" sz="3200" dirty="0" err="1" smtClean="0">
                <a:solidFill>
                  <a:srgbClr val="625B48"/>
                </a:solidFill>
              </a:rPr>
              <a:t>ae</a:t>
            </a:r>
            <a:r>
              <a:rPr sz="3200" dirty="0" err="1" smtClean="0">
                <a:solidFill>
                  <a:srgbClr val="625B48"/>
                </a:solidFill>
              </a:rPr>
              <a:t>mic</a:t>
            </a:r>
            <a:r>
              <a:rPr sz="3200" dirty="0" smtClean="0">
                <a:solidFill>
                  <a:srgbClr val="625B48"/>
                </a:solidFill>
              </a:rPr>
              <a:t> regime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Type 1 DM </a:t>
            </a:r>
            <a:r>
              <a:rPr lang="en-GB" sz="3200" dirty="0" smtClean="0">
                <a:solidFill>
                  <a:srgbClr val="625B48"/>
                </a:solidFill>
              </a:rPr>
              <a:t>- </a:t>
            </a:r>
            <a:r>
              <a:rPr sz="3200" dirty="0" smtClean="0">
                <a:solidFill>
                  <a:srgbClr val="625B48"/>
                </a:solidFill>
              </a:rPr>
              <a:t>60-70</a:t>
            </a:r>
            <a:r>
              <a:rPr sz="3200" dirty="0">
                <a:solidFill>
                  <a:srgbClr val="625B48"/>
                </a:solidFill>
              </a:rPr>
              <a:t>% of the insulin </a:t>
            </a:r>
            <a:r>
              <a:rPr sz="3200" dirty="0" smtClean="0">
                <a:solidFill>
                  <a:srgbClr val="625B48"/>
                </a:solidFill>
              </a:rPr>
              <a:t>dose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200" dirty="0" smtClean="0"/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00" dirty="0" smtClean="0"/>
              <a:t>Early </a:t>
            </a:r>
            <a:r>
              <a:rPr lang="en-GB" sz="3200" dirty="0"/>
              <a:t>breast </a:t>
            </a:r>
            <a:r>
              <a:rPr lang="en-GB" sz="3200" dirty="0" smtClean="0"/>
              <a:t>feeding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200" dirty="0"/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00" dirty="0"/>
              <a:t>Snacks encouraged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200" dirty="0"/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00" dirty="0"/>
              <a:t>Refer to medical care </a:t>
            </a:r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200" dirty="0"/>
          </a:p>
          <a:p>
            <a:pPr marL="719666" lvl="1" indent="-338666">
              <a:spcBef>
                <a:spcPts val="300"/>
              </a:spcBef>
              <a:buFont typeface="Verdana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200" dirty="0"/>
              <a:t>Contraceptive advice</a:t>
            </a:r>
            <a:endParaRPr sz="32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Diabetic </a:t>
            </a:r>
            <a:r>
              <a:rPr lang="en-GB" dirty="0" err="1" smtClean="0"/>
              <a:t>ketoacidosis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GB" dirty="0" smtClean="0"/>
              <a:t>Fixed dose insulin infusion  regime</a:t>
            </a:r>
          </a:p>
          <a:p>
            <a:pPr>
              <a:buFont typeface="Wingdings" pitchFamily="2" charset="2"/>
              <a:buChar char="Ø"/>
            </a:pPr>
            <a:r>
              <a:rPr lang="en-GB" dirty="0" smtClean="0"/>
              <a:t>Ketosis is common in pregnancy</a:t>
            </a:r>
          </a:p>
          <a:p>
            <a:pPr lvl="1">
              <a:buFont typeface="Wingdings" pitchFamily="2" charset="2"/>
              <a:buChar char="q"/>
            </a:pPr>
            <a:r>
              <a:rPr lang="en-GB" dirty="0" err="1" smtClean="0"/>
              <a:t>ketonaemia</a:t>
            </a:r>
            <a:r>
              <a:rPr lang="en-GB" dirty="0" smtClean="0"/>
              <a:t> or </a:t>
            </a:r>
            <a:r>
              <a:rPr lang="en-GB" dirty="0" err="1" smtClean="0"/>
              <a:t>acidaemia</a:t>
            </a:r>
            <a:r>
              <a:rPr lang="en-GB" dirty="0" smtClean="0"/>
              <a:t> should be demonstrated</a:t>
            </a:r>
          </a:p>
          <a:p>
            <a:pPr lvl="1">
              <a:buFont typeface="Wingdings" pitchFamily="2" charset="2"/>
              <a:buChar char="q"/>
            </a:pPr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dirty="0" smtClean="0"/>
              <a:t>Poor </a:t>
            </a:r>
            <a:r>
              <a:rPr lang="en-GB" dirty="0" err="1" smtClean="0"/>
              <a:t>uteroplacental</a:t>
            </a:r>
            <a:r>
              <a:rPr lang="en-GB" dirty="0" smtClean="0"/>
              <a:t> blood flow and </a:t>
            </a:r>
            <a:r>
              <a:rPr lang="en-GB" dirty="0" err="1" smtClean="0"/>
              <a:t>fetal</a:t>
            </a:r>
            <a:r>
              <a:rPr lang="en-GB" dirty="0" smtClean="0"/>
              <a:t> acidosis</a:t>
            </a: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699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992">
                <a:solidFill>
                  <a:srgbClr val="85604A"/>
                </a:solidFill>
              </a:rPr>
              <a:t>Multidisciplinary approach</a:t>
            </a:r>
          </a:p>
        </p:txBody>
      </p:sp>
      <p:pic>
        <p:nvPicPr>
          <p:cNvPr id="2050" name="Picture 2" descr="C:\Users\Carmeline\Pictures\images45TZCTQ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57984" y="3558356"/>
            <a:ext cx="7776864" cy="3766716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85604A"/>
                </a:solidFill>
              </a:rPr>
              <a:t>Attain Euglycaemia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625B48"/>
                </a:solidFill>
              </a:rPr>
              <a:t>Life style </a:t>
            </a:r>
            <a:r>
              <a:rPr sz="3600" b="1" dirty="0" smtClean="0">
                <a:solidFill>
                  <a:srgbClr val="625B48"/>
                </a:solidFill>
              </a:rPr>
              <a:t>measures</a:t>
            </a:r>
            <a:endParaRPr lang="en-GB" sz="3600" b="1" dirty="0" smtClean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lang="en-GB" sz="3200" dirty="0" smtClean="0">
                <a:solidFill>
                  <a:srgbClr val="625B48"/>
                </a:solidFill>
              </a:rPr>
              <a:t>Medical nutrition therapy</a:t>
            </a: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Regular exercise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7600" dirty="0" smtClean="0">
                <a:solidFill>
                  <a:srgbClr val="85604A"/>
                </a:solidFill>
              </a:rPr>
              <a:t>Medical nutrition therapy</a:t>
            </a:r>
            <a:endParaRPr sz="7600" dirty="0">
              <a:solidFill>
                <a:srgbClr val="85604A"/>
              </a:solidFill>
            </a:endParaRP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b="1" dirty="0" smtClean="0">
                <a:solidFill>
                  <a:srgbClr val="625B48"/>
                </a:solidFill>
              </a:rPr>
              <a:t>Aims</a:t>
            </a:r>
            <a:endParaRPr lang="en-GB" sz="3600" b="1" dirty="0" smtClean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600" b="1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625B48"/>
                </a:solidFill>
              </a:rPr>
              <a:t>Achievement </a:t>
            </a:r>
            <a:r>
              <a:rPr sz="3200" dirty="0">
                <a:solidFill>
                  <a:srgbClr val="625B48"/>
                </a:solidFill>
              </a:rPr>
              <a:t>&amp; maintenance of </a:t>
            </a:r>
            <a:r>
              <a:rPr sz="3200" dirty="0" err="1" smtClean="0">
                <a:solidFill>
                  <a:srgbClr val="625B48"/>
                </a:solidFill>
              </a:rPr>
              <a:t>normoglycaemia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Appropriate gestational weight </a:t>
            </a:r>
            <a:r>
              <a:rPr sz="3200" dirty="0" smtClean="0">
                <a:solidFill>
                  <a:srgbClr val="625B48"/>
                </a:solidFill>
              </a:rPr>
              <a:t>gain</a:t>
            </a:r>
            <a:endParaRPr lang="en-GB" sz="3200" dirty="0" smtClean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endParaRPr sz="32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 smtClean="0">
                <a:solidFill>
                  <a:srgbClr val="625B48"/>
                </a:solidFill>
              </a:rPr>
              <a:t>Avoid</a:t>
            </a:r>
            <a:r>
              <a:rPr lang="en-GB" sz="3200" dirty="0" err="1" smtClean="0">
                <a:solidFill>
                  <a:srgbClr val="625B48"/>
                </a:solidFill>
              </a:rPr>
              <a:t>ance</a:t>
            </a:r>
            <a:r>
              <a:rPr lang="en-GB" sz="3200" dirty="0" smtClean="0">
                <a:solidFill>
                  <a:srgbClr val="625B48"/>
                </a:solidFill>
              </a:rPr>
              <a:t> of </a:t>
            </a:r>
            <a:r>
              <a:rPr sz="3200" dirty="0" smtClean="0">
                <a:solidFill>
                  <a:srgbClr val="625B48"/>
                </a:solidFill>
              </a:rPr>
              <a:t> </a:t>
            </a:r>
            <a:r>
              <a:rPr sz="3200" dirty="0">
                <a:solidFill>
                  <a:srgbClr val="625B48"/>
                </a:solidFill>
              </a:rPr>
              <a:t>ketosis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GB" sz="7600" dirty="0" smtClean="0">
                <a:solidFill>
                  <a:srgbClr val="85604A"/>
                </a:solidFill>
              </a:rPr>
              <a:t>Medical nutrition therapy</a:t>
            </a:r>
            <a:endParaRPr sz="7600" dirty="0">
              <a:solidFill>
                <a:srgbClr val="85604A"/>
              </a:solidFill>
            </a:endParaRP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Avoid refined </a:t>
            </a:r>
            <a:r>
              <a:rPr sz="3600" dirty="0" smtClean="0">
                <a:solidFill>
                  <a:srgbClr val="625B48"/>
                </a:solidFill>
              </a:rPr>
              <a:t>sugars</a:t>
            </a:r>
            <a:endParaRPr lang="en-GB" sz="3600" dirty="0" smtClean="0">
              <a:solidFill>
                <a:srgbClr val="625B48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GB" sz="3600" dirty="0" smtClean="0">
                <a:solidFill>
                  <a:srgbClr val="625B48"/>
                </a:solidFill>
              </a:rPr>
              <a:t>Redistribute </a:t>
            </a:r>
            <a:r>
              <a:rPr sz="3600" dirty="0" smtClean="0">
                <a:solidFill>
                  <a:srgbClr val="625B48"/>
                </a:solidFill>
              </a:rPr>
              <a:t>carbohydrate </a:t>
            </a:r>
            <a:r>
              <a:rPr lang="en-GB" sz="3600" dirty="0" smtClean="0">
                <a:solidFill>
                  <a:srgbClr val="625B48"/>
                </a:solidFill>
              </a:rPr>
              <a:t>throughout the day</a:t>
            </a:r>
            <a:endParaRPr sz="3600" dirty="0">
              <a:solidFill>
                <a:srgbClr val="625B48"/>
              </a:solidFill>
            </a:endParaRPr>
          </a:p>
          <a:p>
            <a:pPr marL="719666" lvl="1" indent="-338666">
              <a:spcBef>
                <a:spcPts val="300"/>
              </a:spcBef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Frequent small meals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endParaRPr lang="en-GB" sz="3600" dirty="0" smtClean="0">
              <a:solidFill>
                <a:srgbClr val="625B48"/>
              </a:solidFill>
            </a:endParaRP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625B4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 dirty="0">
                <a:solidFill>
                  <a:srgbClr val="85604A"/>
                </a:solidFill>
              </a:rPr>
              <a:t>Exercise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>
              <a:buBlip>
                <a:blip r:embed="rId2"/>
              </a:buBlip>
            </a:lvl1pPr>
            <a:lvl2pPr marL="719666" indent="-338666">
              <a:spcBef>
                <a:spcPts val="300"/>
              </a:spcBef>
              <a:buFont typeface="Verdana"/>
              <a:buBlip>
                <a:blip r:embed="rId2"/>
              </a:buBlip>
              <a:defRPr sz="3200"/>
            </a:lvl2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25B48"/>
                </a:solidFill>
              </a:rPr>
              <a:t>Regular </a:t>
            </a:r>
            <a:r>
              <a:rPr sz="3600" dirty="0" smtClean="0">
                <a:solidFill>
                  <a:srgbClr val="625B48"/>
                </a:solidFill>
              </a:rPr>
              <a:t>exercise</a:t>
            </a:r>
            <a:endParaRPr lang="en-GB" sz="3600" dirty="0" smtClean="0">
              <a:solidFill>
                <a:srgbClr val="625B48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625B48"/>
              </a:solidFill>
            </a:endParaRPr>
          </a:p>
          <a:p>
            <a:pPr lvl="1">
              <a:buFont typeface="Wingdings" pitchFamily="2" charset="2"/>
              <a:buChar char="q"/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625B48"/>
                </a:solidFill>
              </a:rPr>
              <a:t>Brisk walk for 20 min 5 days a week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Carmeline\Desktop\scan-i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78064" y="412304"/>
            <a:ext cx="7848872" cy="842493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Attain </a:t>
            </a:r>
            <a:r>
              <a:rPr lang="en-GB" dirty="0" err="1" smtClean="0"/>
              <a:t>euglycaemia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If mild hyperglycaemia- life style measures</a:t>
            </a:r>
          </a:p>
          <a:p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Renaissance">
  <a:themeElements>
    <a:clrScheme name="Renaissance">
      <a:dk1>
        <a:srgbClr val="625B48"/>
      </a:dk1>
      <a:lt1>
        <a:srgbClr val="1A2C62"/>
      </a:lt1>
      <a:dk2>
        <a:srgbClr val="75716F"/>
      </a:dk2>
      <a:lt2>
        <a:srgbClr val="CDCDCD"/>
      </a:lt2>
      <a:accent1>
        <a:srgbClr val="9EA3A1"/>
      </a:accent1>
      <a:accent2>
        <a:srgbClr val="ACAD6A"/>
      </a:accent2>
      <a:accent3>
        <a:srgbClr val="E2BF60"/>
      </a:accent3>
      <a:accent4>
        <a:srgbClr val="DF995B"/>
      </a:accent4>
      <a:accent5>
        <a:srgbClr val="D27263"/>
      </a:accent5>
      <a:accent6>
        <a:srgbClr val="B59871"/>
      </a:accent6>
      <a:hlink>
        <a:srgbClr val="0000FF"/>
      </a:hlink>
      <a:folHlink>
        <a:srgbClr val="FF00FF"/>
      </a:folHlink>
    </a:clrScheme>
    <a:fontScheme name="Renaissance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Renaissan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959A4C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Renaissance">
  <a:themeElements>
    <a:clrScheme name="Renaissance">
      <a:dk1>
        <a:srgbClr val="000000"/>
      </a:dk1>
      <a:lt1>
        <a:srgbClr val="FFFFFF"/>
      </a:lt1>
      <a:dk2>
        <a:srgbClr val="75716F"/>
      </a:dk2>
      <a:lt2>
        <a:srgbClr val="CDCDCD"/>
      </a:lt2>
      <a:accent1>
        <a:srgbClr val="9EA3A1"/>
      </a:accent1>
      <a:accent2>
        <a:srgbClr val="ACAD6A"/>
      </a:accent2>
      <a:accent3>
        <a:srgbClr val="E2BF60"/>
      </a:accent3>
      <a:accent4>
        <a:srgbClr val="DF995B"/>
      </a:accent4>
      <a:accent5>
        <a:srgbClr val="D27263"/>
      </a:accent5>
      <a:accent6>
        <a:srgbClr val="B59871"/>
      </a:accent6>
      <a:hlink>
        <a:srgbClr val="0000FF"/>
      </a:hlink>
      <a:folHlink>
        <a:srgbClr val="FF00FF"/>
      </a:folHlink>
    </a:clrScheme>
    <a:fontScheme name="Renaissance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Renaissan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959A4C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641</TotalTime>
  <Words>642</Words>
  <Application>Microsoft Office PowerPoint</Application>
  <PresentationFormat>Custom</PresentationFormat>
  <Paragraphs>197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Avenir Roman</vt:lpstr>
      <vt:lpstr>Calibri</vt:lpstr>
      <vt:lpstr>Didot</vt:lpstr>
      <vt:lpstr>Georgia</vt:lpstr>
      <vt:lpstr>Helvetica</vt:lpstr>
      <vt:lpstr>Tempus Sans ITC</vt:lpstr>
      <vt:lpstr>Verdana</vt:lpstr>
      <vt:lpstr>Wingdings</vt:lpstr>
      <vt:lpstr>Wingdings 2</vt:lpstr>
      <vt:lpstr>Zapfino</vt:lpstr>
      <vt:lpstr>Renaissance</vt:lpstr>
      <vt:lpstr>Diabetes mellitus in pregnancy-How we manage</vt:lpstr>
      <vt:lpstr>Gestational diabetes mellitus</vt:lpstr>
      <vt:lpstr>Screening test</vt:lpstr>
      <vt:lpstr>Attain Euglycaemia</vt:lpstr>
      <vt:lpstr>Medical nutrition therapy</vt:lpstr>
      <vt:lpstr>Medical nutrition therapy</vt:lpstr>
      <vt:lpstr>Exercise</vt:lpstr>
      <vt:lpstr>PowerPoint Presentation</vt:lpstr>
      <vt:lpstr>Attain euglycaemia</vt:lpstr>
      <vt:lpstr>Blood sugar monitoring</vt:lpstr>
      <vt:lpstr>Medications</vt:lpstr>
      <vt:lpstr>Insulin regimes </vt:lpstr>
      <vt:lpstr>PowerPoint Presentation</vt:lpstr>
      <vt:lpstr>PowerPoint Presentation</vt:lpstr>
      <vt:lpstr>Medications</vt:lpstr>
      <vt:lpstr>Antenatal management</vt:lpstr>
      <vt:lpstr>Management of labour</vt:lpstr>
      <vt:lpstr>Delivery</vt:lpstr>
      <vt:lpstr>Delivery</vt:lpstr>
      <vt:lpstr>PowerPoint Presentation</vt:lpstr>
      <vt:lpstr>PowerPoint Presentation</vt:lpstr>
      <vt:lpstr>Postpartum management</vt:lpstr>
      <vt:lpstr>6 weeks postpartum review</vt:lpstr>
      <vt:lpstr>Pre-existing diabetes mellitus </vt:lpstr>
      <vt:lpstr>PowerPoint Presentation</vt:lpstr>
      <vt:lpstr>PowerPoint Presentation</vt:lpstr>
      <vt:lpstr>Pre conception care </vt:lpstr>
      <vt:lpstr>Antenatal management</vt:lpstr>
      <vt:lpstr>Delivery</vt:lpstr>
      <vt:lpstr>Postpartum care</vt:lpstr>
      <vt:lpstr>Diabetic ketoacidosis</vt:lpstr>
      <vt:lpstr>Multidisciplinary approach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mellitus in pregnancy-How we manage</dc:title>
  <dc:creator>Carmeline Motha</dc:creator>
  <cp:lastModifiedBy>Carmeline Motha</cp:lastModifiedBy>
  <cp:revision>61</cp:revision>
  <dcterms:modified xsi:type="dcterms:W3CDTF">2018-06-22T05:36:22Z</dcterms:modified>
</cp:coreProperties>
</file>